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_rels/presentation.xml.rels" ContentType="application/vnd.openxmlformats-package.relationships+xml"/>
  <Override PartName="/ppt/media/image14.png" ContentType="image/png"/>
  <Override PartName="/ppt/media/image13.png" ContentType="image/png"/>
  <Override PartName="/ppt/media/image12.png" ContentType="image/png"/>
  <Override PartName="/ppt/media/image11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6858000" cy="9907587"/>
  <p:notesSz cx="6670675" cy="99250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71600" y="2637000"/>
            <a:ext cx="591480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71600" y="5919840"/>
            <a:ext cx="591480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71600" y="263700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2440" y="263700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71600" y="591984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2440" y="591984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71600" y="2637000"/>
            <a:ext cx="190440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71760" y="2637000"/>
            <a:ext cx="190440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471560" y="2637000"/>
            <a:ext cx="190440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71600" y="5919840"/>
            <a:ext cx="190440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71760" y="5919840"/>
            <a:ext cx="190440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471560" y="5919840"/>
            <a:ext cx="190440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71600" y="2637000"/>
            <a:ext cx="5914800" cy="628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48"/>
              </a:spcBef>
            </a:pP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71600" y="2637000"/>
            <a:ext cx="5914800" cy="62848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71600" y="2637000"/>
            <a:ext cx="2886120" cy="62848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2440" y="2637000"/>
            <a:ext cx="2886120" cy="62848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71600" y="527040"/>
            <a:ext cx="5914800" cy="8875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48"/>
              </a:spcBef>
            </a:pP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71600" y="263700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2440" y="2637000"/>
            <a:ext cx="2886120" cy="62848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71600" y="591984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71600" y="2637000"/>
            <a:ext cx="2886120" cy="62848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2440" y="263700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2440" y="591984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71600" y="263700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2440" y="263700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71600" y="5919840"/>
            <a:ext cx="591480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r>
              <a:rPr b="0" lang="en-US" sz="33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71600" y="2637000"/>
            <a:ext cx="5914800" cy="62848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171360" indent="-171360">
              <a:spcBef>
                <a:spcPts val="74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  <a:p>
            <a:pPr lvl="1" marL="514080" indent="-171360">
              <a:spcBef>
                <a:spcPts val="74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  <a:p>
            <a:pPr lvl="2" marL="857160" indent="-171360">
              <a:spcBef>
                <a:spcPts val="74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  <a:p>
            <a:pPr lvl="3" marL="1199880" indent="-171360">
              <a:spcBef>
                <a:spcPts val="74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  <a:p>
            <a:pPr lvl="4" marL="1542960" indent="-171360">
              <a:spcBef>
                <a:spcPts val="74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  <a:p>
            <a:pPr lvl="5" marL="1542960" indent="-171360">
              <a:spcBef>
                <a:spcPts val="74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  <a:p>
            <a:pPr lvl="6" marL="1542960" indent="-171360">
              <a:spcBef>
                <a:spcPts val="74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71600" y="9182160"/>
            <a:ext cx="1542960" cy="52704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/>
            <a:r>
              <a:rPr b="0" lang="ru-RU" sz="900" spc="-1" strike="noStrike">
                <a:solidFill>
                  <a:srgbClr val="898989"/>
                </a:solidFill>
                <a:latin typeface="Calibri"/>
              </a:rPr>
              <a:t>&lt;date/time&gt;</a:t>
            </a:r>
            <a:endParaRPr b="0" lang="en-US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271600" y="9182160"/>
            <a:ext cx="2314800" cy="52704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/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843440" y="9182160"/>
            <a:ext cx="1542960" cy="52704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r"/>
            <a:fld id="{D4934523-73C7-4C8C-9FB1-0FAA65DDD909}" type="slidenum">
              <a:rPr b="0" lang="ru-RU" sz="9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9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1"/>
          <p:cNvGrpSpPr/>
          <p:nvPr/>
        </p:nvGrpSpPr>
        <p:grpSpPr>
          <a:xfrm>
            <a:off x="0" y="0"/>
            <a:ext cx="6858000" cy="9724680"/>
            <a:chOff x="0" y="0"/>
            <a:chExt cx="6858000" cy="9724680"/>
          </a:xfrm>
        </p:grpSpPr>
        <p:sp>
          <p:nvSpPr>
            <p:cNvPr id="42" name="CustomShape 2"/>
            <p:cNvSpPr/>
            <p:nvPr/>
          </p:nvSpPr>
          <p:spPr>
            <a:xfrm>
              <a:off x="908280" y="2503080"/>
              <a:ext cx="5757120" cy="1782360"/>
            </a:xfrm>
            <a:custGeom>
              <a:avLst/>
              <a:gdLst/>
              <a:ahLst/>
              <a:rect l="0" t="0" r="r" b="b"/>
              <a:pathLst>
                <a:path w="15994" h="4953">
                  <a:moveTo>
                    <a:pt x="569" y="0"/>
                  </a:moveTo>
                  <a:cubicBezTo>
                    <a:pt x="284" y="0"/>
                    <a:pt x="0" y="284"/>
                    <a:pt x="0" y="569"/>
                  </a:cubicBezTo>
                  <a:lnTo>
                    <a:pt x="0" y="4382"/>
                  </a:lnTo>
                  <a:cubicBezTo>
                    <a:pt x="0" y="4667"/>
                    <a:pt x="284" y="4952"/>
                    <a:pt x="569" y="4952"/>
                  </a:cubicBezTo>
                  <a:lnTo>
                    <a:pt x="15423" y="4952"/>
                  </a:lnTo>
                  <a:cubicBezTo>
                    <a:pt x="15708" y="4952"/>
                    <a:pt x="15993" y="4667"/>
                    <a:pt x="15993" y="4382"/>
                  </a:cubicBezTo>
                  <a:lnTo>
                    <a:pt x="15993" y="569"/>
                  </a:lnTo>
                  <a:cubicBezTo>
                    <a:pt x="15993" y="284"/>
                    <a:pt x="15708" y="0"/>
                    <a:pt x="15423" y="0"/>
                  </a:cubicBezTo>
                  <a:lnTo>
                    <a:pt x="569" y="0"/>
                  </a:lnTo>
                </a:path>
              </a:pathLst>
            </a:custGeom>
            <a:solidFill>
              <a:srgbClr val="e1f2ce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" name="CustomShape 3"/>
            <p:cNvSpPr/>
            <p:nvPr/>
          </p:nvSpPr>
          <p:spPr>
            <a:xfrm>
              <a:off x="920520" y="4537440"/>
              <a:ext cx="5759280" cy="2640240"/>
            </a:xfrm>
            <a:custGeom>
              <a:avLst/>
              <a:gdLst/>
              <a:ahLst/>
              <a:rect l="0" t="0" r="r" b="b"/>
              <a:pathLst>
                <a:path w="15999" h="7336">
                  <a:moveTo>
                    <a:pt x="843" y="0"/>
                  </a:moveTo>
                  <a:cubicBezTo>
                    <a:pt x="421" y="0"/>
                    <a:pt x="0" y="421"/>
                    <a:pt x="0" y="843"/>
                  </a:cubicBezTo>
                  <a:lnTo>
                    <a:pt x="0" y="6491"/>
                  </a:lnTo>
                  <a:cubicBezTo>
                    <a:pt x="0" y="6913"/>
                    <a:pt x="421" y="7335"/>
                    <a:pt x="843" y="7335"/>
                  </a:cubicBezTo>
                  <a:lnTo>
                    <a:pt x="15155" y="7335"/>
                  </a:lnTo>
                  <a:cubicBezTo>
                    <a:pt x="15576" y="7335"/>
                    <a:pt x="15998" y="6913"/>
                    <a:pt x="15998" y="6491"/>
                  </a:cubicBezTo>
                  <a:lnTo>
                    <a:pt x="15998" y="843"/>
                  </a:lnTo>
                  <a:cubicBezTo>
                    <a:pt x="15998" y="421"/>
                    <a:pt x="15576" y="0"/>
                    <a:pt x="15155" y="0"/>
                  </a:cubicBezTo>
                  <a:lnTo>
                    <a:pt x="843" y="0"/>
                  </a:lnTo>
                </a:path>
              </a:pathLst>
            </a:custGeom>
            <a:solidFill>
              <a:srgbClr val="edc9f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" name="CustomShape 4"/>
            <p:cNvSpPr/>
            <p:nvPr/>
          </p:nvSpPr>
          <p:spPr>
            <a:xfrm>
              <a:off x="759960" y="511560"/>
              <a:ext cx="5943600" cy="1900800"/>
            </a:xfrm>
            <a:custGeom>
              <a:avLst/>
              <a:gdLst/>
              <a:ahLst/>
              <a:rect l="0" t="0" r="r" b="b"/>
              <a:pathLst>
                <a:path w="16512" h="5282">
                  <a:moveTo>
                    <a:pt x="607" y="0"/>
                  </a:moveTo>
                  <a:cubicBezTo>
                    <a:pt x="303" y="0"/>
                    <a:pt x="0" y="303"/>
                    <a:pt x="0" y="607"/>
                  </a:cubicBezTo>
                  <a:lnTo>
                    <a:pt x="0" y="4673"/>
                  </a:lnTo>
                  <a:cubicBezTo>
                    <a:pt x="0" y="4977"/>
                    <a:pt x="303" y="5281"/>
                    <a:pt x="607" y="5281"/>
                  </a:cubicBezTo>
                  <a:lnTo>
                    <a:pt x="15903" y="5281"/>
                  </a:lnTo>
                  <a:cubicBezTo>
                    <a:pt x="16207" y="5281"/>
                    <a:pt x="16511" y="4977"/>
                    <a:pt x="16511" y="4673"/>
                  </a:cubicBezTo>
                  <a:lnTo>
                    <a:pt x="16511" y="607"/>
                  </a:lnTo>
                  <a:cubicBezTo>
                    <a:pt x="16511" y="303"/>
                    <a:pt x="16207" y="0"/>
                    <a:pt x="15903" y="0"/>
                  </a:cubicBezTo>
                  <a:lnTo>
                    <a:pt x="607" y="0"/>
                  </a:lnTo>
                </a:path>
              </a:pathLst>
            </a:custGeom>
            <a:solidFill>
              <a:srgbClr val="fbe5d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" name="CustomShape 5"/>
            <p:cNvSpPr/>
            <p:nvPr/>
          </p:nvSpPr>
          <p:spPr>
            <a:xfrm>
              <a:off x="148320" y="551520"/>
              <a:ext cx="1374480" cy="1754280"/>
            </a:xfrm>
            <a:custGeom>
              <a:avLst/>
              <a:gdLst/>
              <a:ahLst/>
              <a:rect l="0" t="0" r="r" b="b"/>
              <a:pathLst>
                <a:path w="3820" h="4875">
                  <a:moveTo>
                    <a:pt x="455" y="0"/>
                  </a:moveTo>
                  <a:cubicBezTo>
                    <a:pt x="227" y="0"/>
                    <a:pt x="0" y="227"/>
                    <a:pt x="0" y="455"/>
                  </a:cubicBezTo>
                  <a:lnTo>
                    <a:pt x="0" y="4418"/>
                  </a:lnTo>
                  <a:cubicBezTo>
                    <a:pt x="0" y="4646"/>
                    <a:pt x="227" y="4874"/>
                    <a:pt x="455" y="4874"/>
                  </a:cubicBezTo>
                  <a:lnTo>
                    <a:pt x="3363" y="4874"/>
                  </a:lnTo>
                  <a:cubicBezTo>
                    <a:pt x="3591" y="4874"/>
                    <a:pt x="3819" y="4646"/>
                    <a:pt x="3819" y="4418"/>
                  </a:cubicBezTo>
                  <a:lnTo>
                    <a:pt x="3819" y="455"/>
                  </a:lnTo>
                  <a:cubicBezTo>
                    <a:pt x="3819" y="227"/>
                    <a:pt x="3591" y="0"/>
                    <a:pt x="3363" y="0"/>
                  </a:cubicBezTo>
                  <a:lnTo>
                    <a:pt x="455" y="0"/>
                  </a:lnTo>
                </a:path>
              </a:pathLst>
            </a:custGeom>
            <a:solidFill>
              <a:srgbClr val="f4b183"/>
            </a:solidFill>
            <a:ln w="25560">
              <a:solidFill>
                <a:srgbClr val="fefefe"/>
              </a:solidFill>
              <a:miter/>
            </a:ln>
            <a:effectLst>
              <a:outerShdw dist="53966" dir="2700000">
                <a:srgbClr val="000000">
                  <a:alpha val="50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46" name="Group 6"/>
            <p:cNvGrpSpPr/>
            <p:nvPr/>
          </p:nvGrpSpPr>
          <p:grpSpPr>
            <a:xfrm>
              <a:off x="231120" y="973440"/>
              <a:ext cx="748440" cy="839520"/>
              <a:chOff x="231120" y="973440"/>
              <a:chExt cx="748440" cy="839520"/>
            </a:xfrm>
          </p:grpSpPr>
          <p:pic>
            <p:nvPicPr>
              <p:cNvPr id="47" name="Freeform 14" descr=""/>
              <p:cNvPicPr/>
              <p:nvPr/>
            </p:nvPicPr>
            <p:blipFill>
              <a:blip r:embed="rId1"/>
              <a:stretch/>
            </p:blipFill>
            <p:spPr>
              <a:xfrm>
                <a:off x="231120" y="973440"/>
                <a:ext cx="746640" cy="831240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48" name="CustomShape 7"/>
              <p:cNvSpPr/>
              <p:nvPr/>
            </p:nvSpPr>
            <p:spPr>
              <a:xfrm>
                <a:off x="234000" y="979920"/>
                <a:ext cx="745560" cy="83304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sp>
          <p:nvSpPr>
            <p:cNvPr id="49" name="CustomShape 8"/>
            <p:cNvSpPr/>
            <p:nvPr/>
          </p:nvSpPr>
          <p:spPr>
            <a:xfrm>
              <a:off x="159840" y="2531160"/>
              <a:ext cx="1320480" cy="1694880"/>
            </a:xfrm>
            <a:custGeom>
              <a:avLst/>
              <a:gdLst/>
              <a:ahLst/>
              <a:rect l="0" t="0" r="r" b="b"/>
              <a:pathLst>
                <a:path w="3670" h="4710">
                  <a:moveTo>
                    <a:pt x="437" y="0"/>
                  </a:moveTo>
                  <a:cubicBezTo>
                    <a:pt x="218" y="0"/>
                    <a:pt x="0" y="218"/>
                    <a:pt x="0" y="437"/>
                  </a:cubicBezTo>
                  <a:lnTo>
                    <a:pt x="0" y="4271"/>
                  </a:lnTo>
                  <a:cubicBezTo>
                    <a:pt x="0" y="4490"/>
                    <a:pt x="218" y="4709"/>
                    <a:pt x="437" y="4709"/>
                  </a:cubicBezTo>
                  <a:lnTo>
                    <a:pt x="3231" y="4709"/>
                  </a:lnTo>
                  <a:cubicBezTo>
                    <a:pt x="3450" y="4709"/>
                    <a:pt x="3669" y="4490"/>
                    <a:pt x="3669" y="4271"/>
                  </a:cubicBezTo>
                  <a:lnTo>
                    <a:pt x="3669" y="437"/>
                  </a:lnTo>
                  <a:cubicBezTo>
                    <a:pt x="3669" y="218"/>
                    <a:pt x="3450" y="0"/>
                    <a:pt x="3231" y="0"/>
                  </a:cubicBezTo>
                  <a:lnTo>
                    <a:pt x="437" y="0"/>
                  </a:lnTo>
                </a:path>
              </a:pathLst>
            </a:custGeom>
            <a:solidFill>
              <a:srgbClr val="92d050"/>
            </a:solidFill>
            <a:ln w="25560">
              <a:solidFill>
                <a:srgbClr val="fefefe"/>
              </a:solidFill>
              <a:miter/>
            </a:ln>
            <a:effectLst>
              <a:outerShdw dist="53966" dir="2700000">
                <a:srgbClr val="000000">
                  <a:alpha val="50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</p:sp>
        <p:sp>
          <p:nvSpPr>
            <p:cNvPr id="50" name="CustomShape 9"/>
            <p:cNvSpPr/>
            <p:nvPr/>
          </p:nvSpPr>
          <p:spPr>
            <a:xfrm>
              <a:off x="171720" y="4724280"/>
              <a:ext cx="1374840" cy="2062440"/>
            </a:xfrm>
            <a:custGeom>
              <a:avLst/>
              <a:gdLst/>
              <a:ahLst/>
              <a:rect l="0" t="0" r="r" b="b"/>
              <a:pathLst>
                <a:path w="3821" h="5731">
                  <a:moveTo>
                    <a:pt x="455" y="0"/>
                  </a:moveTo>
                  <a:cubicBezTo>
                    <a:pt x="227" y="0"/>
                    <a:pt x="0" y="227"/>
                    <a:pt x="0" y="455"/>
                  </a:cubicBezTo>
                  <a:lnTo>
                    <a:pt x="0" y="5274"/>
                  </a:lnTo>
                  <a:cubicBezTo>
                    <a:pt x="0" y="5502"/>
                    <a:pt x="227" y="5730"/>
                    <a:pt x="455" y="5730"/>
                  </a:cubicBezTo>
                  <a:lnTo>
                    <a:pt x="3364" y="5730"/>
                  </a:lnTo>
                  <a:cubicBezTo>
                    <a:pt x="3592" y="5730"/>
                    <a:pt x="3820" y="5502"/>
                    <a:pt x="3820" y="5274"/>
                  </a:cubicBezTo>
                  <a:lnTo>
                    <a:pt x="3820" y="455"/>
                  </a:lnTo>
                  <a:cubicBezTo>
                    <a:pt x="3820" y="227"/>
                    <a:pt x="3592" y="0"/>
                    <a:pt x="3364" y="0"/>
                  </a:cubicBezTo>
                  <a:lnTo>
                    <a:pt x="455" y="0"/>
                  </a:lnTo>
                </a:path>
              </a:pathLst>
            </a:custGeom>
            <a:solidFill>
              <a:srgbClr val="cc66ff"/>
            </a:solidFill>
            <a:ln w="25560">
              <a:solidFill>
                <a:srgbClr val="fefefe"/>
              </a:solidFill>
              <a:miter/>
            </a:ln>
            <a:effectLst>
              <a:outerShdw dist="53966" dir="2700000">
                <a:srgbClr val="000000">
                  <a:alpha val="50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51" name="Group 10"/>
            <p:cNvGrpSpPr/>
            <p:nvPr/>
          </p:nvGrpSpPr>
          <p:grpSpPr>
            <a:xfrm>
              <a:off x="310320" y="5202360"/>
              <a:ext cx="754560" cy="839520"/>
              <a:chOff x="310320" y="5202360"/>
              <a:chExt cx="754560" cy="839520"/>
            </a:xfrm>
          </p:grpSpPr>
          <p:pic>
            <p:nvPicPr>
              <p:cNvPr id="52" name="Freeform 18" descr=""/>
              <p:cNvPicPr/>
              <p:nvPr/>
            </p:nvPicPr>
            <p:blipFill>
              <a:blip r:embed="rId2"/>
              <a:stretch/>
            </p:blipFill>
            <p:spPr>
              <a:xfrm>
                <a:off x="310320" y="5202360"/>
                <a:ext cx="754560" cy="833040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53" name="CustomShape 11"/>
              <p:cNvSpPr/>
              <p:nvPr/>
            </p:nvSpPr>
            <p:spPr>
              <a:xfrm>
                <a:off x="314280" y="5207040"/>
                <a:ext cx="747360" cy="83484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54" name="Group 12"/>
            <p:cNvGrpSpPr/>
            <p:nvPr/>
          </p:nvGrpSpPr>
          <p:grpSpPr>
            <a:xfrm>
              <a:off x="231120" y="2920680"/>
              <a:ext cx="754560" cy="839520"/>
              <a:chOff x="231120" y="2920680"/>
              <a:chExt cx="754560" cy="839520"/>
            </a:xfrm>
          </p:grpSpPr>
          <p:pic>
            <p:nvPicPr>
              <p:cNvPr id="55" name="Freeform 16" descr=""/>
              <p:cNvPicPr/>
              <p:nvPr/>
            </p:nvPicPr>
            <p:blipFill>
              <a:blip r:embed="rId3"/>
              <a:stretch/>
            </p:blipFill>
            <p:spPr>
              <a:xfrm>
                <a:off x="231120" y="2920680"/>
                <a:ext cx="754560" cy="831960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56" name="CustomShape 13"/>
              <p:cNvSpPr/>
              <p:nvPr/>
            </p:nvSpPr>
            <p:spPr>
              <a:xfrm>
                <a:off x="236880" y="2926440"/>
                <a:ext cx="747360" cy="83376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57" name="Group 14"/>
            <p:cNvGrpSpPr/>
            <p:nvPr/>
          </p:nvGrpSpPr>
          <p:grpSpPr>
            <a:xfrm>
              <a:off x="171720" y="7308360"/>
              <a:ext cx="6472440" cy="2109960"/>
              <a:chOff x="171720" y="7308360"/>
              <a:chExt cx="6472440" cy="2109960"/>
            </a:xfrm>
          </p:grpSpPr>
          <p:sp>
            <p:nvSpPr>
              <p:cNvPr id="58" name="CustomShape 15"/>
              <p:cNvSpPr/>
              <p:nvPr/>
            </p:nvSpPr>
            <p:spPr>
              <a:xfrm>
                <a:off x="1511280" y="7308360"/>
                <a:ext cx="5132880" cy="2109960"/>
              </a:xfrm>
              <a:custGeom>
                <a:avLst/>
                <a:gdLst/>
                <a:ahLst/>
                <a:rect l="0" t="0" r="r" b="b"/>
                <a:pathLst>
                  <a:path w="14260" h="5863">
                    <a:moveTo>
                      <a:pt x="674" y="0"/>
                    </a:moveTo>
                    <a:cubicBezTo>
                      <a:pt x="337" y="0"/>
                      <a:pt x="0" y="337"/>
                      <a:pt x="0" y="674"/>
                    </a:cubicBezTo>
                    <a:lnTo>
                      <a:pt x="0" y="5187"/>
                    </a:lnTo>
                    <a:cubicBezTo>
                      <a:pt x="0" y="5524"/>
                      <a:pt x="337" y="5862"/>
                      <a:pt x="674" y="5862"/>
                    </a:cubicBezTo>
                    <a:lnTo>
                      <a:pt x="13584" y="5862"/>
                    </a:lnTo>
                    <a:cubicBezTo>
                      <a:pt x="13921" y="5862"/>
                      <a:pt x="14259" y="5524"/>
                      <a:pt x="14259" y="5187"/>
                    </a:cubicBezTo>
                    <a:lnTo>
                      <a:pt x="14259" y="674"/>
                    </a:lnTo>
                    <a:cubicBezTo>
                      <a:pt x="14259" y="337"/>
                      <a:pt x="13921" y="0"/>
                      <a:pt x="13584" y="0"/>
                    </a:cubicBezTo>
                    <a:lnTo>
                      <a:pt x="674" y="0"/>
                    </a:lnTo>
                  </a:path>
                </a:pathLst>
              </a:custGeom>
              <a:solidFill>
                <a:srgbClr val="fff2cc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9" name="CustomShape 16"/>
              <p:cNvSpPr/>
              <p:nvPr/>
            </p:nvSpPr>
            <p:spPr>
              <a:xfrm>
                <a:off x="171720" y="7464240"/>
                <a:ext cx="1303920" cy="1657800"/>
              </a:xfrm>
              <a:custGeom>
                <a:avLst/>
                <a:gdLst/>
                <a:ahLst/>
                <a:rect l="0" t="0" r="r" b="b"/>
                <a:pathLst>
                  <a:path w="3624" h="4607">
                    <a:moveTo>
                      <a:pt x="431" y="0"/>
                    </a:moveTo>
                    <a:cubicBezTo>
                      <a:pt x="215" y="0"/>
                      <a:pt x="0" y="215"/>
                      <a:pt x="0" y="431"/>
                    </a:cubicBezTo>
                    <a:lnTo>
                      <a:pt x="0" y="4174"/>
                    </a:lnTo>
                    <a:cubicBezTo>
                      <a:pt x="0" y="4390"/>
                      <a:pt x="215" y="4606"/>
                      <a:pt x="431" y="4606"/>
                    </a:cubicBezTo>
                    <a:lnTo>
                      <a:pt x="3191" y="4606"/>
                    </a:lnTo>
                    <a:cubicBezTo>
                      <a:pt x="3407" y="4606"/>
                      <a:pt x="3623" y="4390"/>
                      <a:pt x="3623" y="4174"/>
                    </a:cubicBezTo>
                    <a:lnTo>
                      <a:pt x="3623" y="431"/>
                    </a:lnTo>
                    <a:cubicBezTo>
                      <a:pt x="3623" y="215"/>
                      <a:pt x="3407" y="0"/>
                      <a:pt x="3191" y="0"/>
                    </a:cubicBezTo>
                    <a:lnTo>
                      <a:pt x="431" y="0"/>
                    </a:lnTo>
                  </a:path>
                </a:pathLst>
              </a:custGeom>
              <a:solidFill>
                <a:srgbClr val="ffd966"/>
              </a:solidFill>
              <a:ln w="25560">
                <a:solidFill>
                  <a:srgbClr val="fefefe"/>
                </a:solidFill>
                <a:miter/>
              </a:ln>
              <a:effectLst>
                <a:outerShdw dist="53966" dir="2700000">
                  <a:srgbClr val="000000">
                    <a:alpha val="50000"/>
                  </a:srgbClr>
                </a:outerShdw>
              </a:effectLst>
            </p:spPr>
            <p:style>
              <a:lnRef idx="0"/>
              <a:fillRef idx="0"/>
              <a:effectRef idx="0"/>
              <a:fontRef idx="minor"/>
            </p:style>
          </p:sp>
          <p:grpSp>
            <p:nvGrpSpPr>
              <p:cNvPr id="60" name="Group 17"/>
              <p:cNvGrpSpPr/>
              <p:nvPr/>
            </p:nvGrpSpPr>
            <p:grpSpPr>
              <a:xfrm>
                <a:off x="388800" y="7904160"/>
                <a:ext cx="754560" cy="833760"/>
                <a:chOff x="388800" y="7904160"/>
                <a:chExt cx="754560" cy="833760"/>
              </a:xfrm>
            </p:grpSpPr>
            <p:pic>
              <p:nvPicPr>
                <p:cNvPr id="61" name="Freeform 14" descr=""/>
                <p:cNvPicPr/>
                <p:nvPr/>
              </p:nvPicPr>
              <p:blipFill>
                <a:blip r:embed="rId4"/>
                <a:stretch/>
              </p:blipFill>
              <p:spPr>
                <a:xfrm>
                  <a:off x="388800" y="7904160"/>
                  <a:ext cx="754200" cy="826200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62" name="CustomShape 18"/>
                <p:cNvSpPr/>
                <p:nvPr/>
              </p:nvSpPr>
              <p:spPr>
                <a:xfrm>
                  <a:off x="396360" y="7912440"/>
                  <a:ext cx="747000" cy="825480"/>
                </a:xfrm>
                <a:custGeom>
                  <a:avLst/>
                  <a:gdLst/>
                  <a:ah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</p:grpSp>
        <p:pic>
          <p:nvPicPr>
            <p:cNvPr id="63" name="TextBox 54" descr=""/>
            <p:cNvPicPr/>
            <p:nvPr/>
          </p:nvPicPr>
          <p:blipFill>
            <a:blip r:embed="rId5"/>
            <a:stretch/>
          </p:blipFill>
          <p:spPr>
            <a:xfrm>
              <a:off x="0" y="0"/>
              <a:ext cx="6858000" cy="376920"/>
            </a:xfrm>
            <a:prstGeom prst="rect">
              <a:avLst/>
            </a:prstGeom>
            <a:ln>
              <a:noFill/>
            </a:ln>
          </p:spPr>
        </p:pic>
        <p:sp>
          <p:nvSpPr>
            <p:cNvPr id="64" name="CustomShape 19"/>
            <p:cNvSpPr/>
            <p:nvPr/>
          </p:nvSpPr>
          <p:spPr>
            <a:xfrm>
              <a:off x="1641960" y="551520"/>
              <a:ext cx="4955040" cy="22719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>
              <a:spAutoFit/>
            </a:bodyPr>
            <a:p>
              <a:pPr algn="just">
                <a:lnSpc>
                  <a:spcPct val="100000"/>
                </a:lnSpc>
              </a:pPr>
              <a:r>
                <a:rPr b="1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КОРОНАВИРУСНАЯ ИНФЕКЦИЯ </a:t>
              </a:r>
              <a:r>
                <a:rPr b="1" lang="en-US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COVID-19 </a:t>
              </a:r>
              <a:r>
                <a:rPr b="1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 –  </a:t>
              </a: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это острая респираторная вирусная инфекция, осложнения которой могут включать вирусную пневмонию, </a:t>
              </a: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влекущую за собой жизнеугрожающее воспалительное поражение легких или дыхательную недостаточность, </a:t>
              </a: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с риском смертельного исхода заболевания.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  <a:p>
              <a:pPr algn="just">
                <a:lnSpc>
                  <a:spcPct val="100000"/>
                </a:lnSpc>
              </a:pPr>
              <a:r>
                <a:rPr b="1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Передача инфекции происходит </a:t>
              </a: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воздушно-капельным путём при чихании или кашле от одного человека к другому.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  <a:p>
              <a:pPr algn="just">
                <a:lnSpc>
                  <a:spcPct val="100000"/>
                </a:lnSpc>
              </a:pP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Возможен контактно-бытовой путь передачи.</a:t>
              </a:r>
              <a:r>
                <a:rPr b="0" lang="en-US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 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65" name="CustomShape 20"/>
            <p:cNvSpPr/>
            <p:nvPr/>
          </p:nvSpPr>
          <p:spPr>
            <a:xfrm>
              <a:off x="1878840" y="2647800"/>
              <a:ext cx="4782600" cy="20739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>
              <a:spAutoFit/>
            </a:bodyPr>
            <a:p>
              <a:pPr algn="just">
                <a:lnSpc>
                  <a:spcPct val="100000"/>
                </a:lnSpc>
              </a:pPr>
              <a:r>
                <a:rPr b="1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ОСНОВНЫЕ СИМПТОМЫ: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  <a:p>
              <a:pPr algn="just">
                <a:lnSpc>
                  <a:spcPct val="100000"/>
                </a:lnSpc>
                <a:buClr>
                  <a:srgbClr val="000000"/>
                </a:buClr>
                <a:buFont typeface="Tahoma"/>
                <a:buChar char="-"/>
              </a:pP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 </a:t>
              </a: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повышение температуры тела  (чаще </a:t>
              </a:r>
              <a:r>
                <a:rPr b="0" lang="de-DE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38-39° С</a:t>
              </a: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)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  <a:p>
              <a:pPr algn="just">
                <a:lnSpc>
                  <a:spcPct val="100000"/>
                </a:lnSpc>
                <a:buClr>
                  <a:srgbClr val="000000"/>
                </a:buClr>
                <a:buFont typeface="Tahoma"/>
                <a:buChar char="-"/>
              </a:pP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 </a:t>
              </a: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кашель (сухой или с небольшим количеством мокроты)</a:t>
              </a:r>
              <a:r>
                <a:rPr b="0" lang="de-DE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 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  <a:p>
              <a:pPr algn="just">
                <a:lnSpc>
                  <a:spcPct val="100000"/>
                </a:lnSpc>
                <a:buClr>
                  <a:srgbClr val="000000"/>
                </a:buClr>
                <a:buFont typeface="Tahoma"/>
                <a:buChar char="-"/>
              </a:pP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 </a:t>
              </a: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ощущение сдавленности в грудной клетке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  <a:p>
              <a:pPr algn="just">
                <a:lnSpc>
                  <a:spcPct val="100000"/>
                </a:lnSpc>
                <a:buClr>
                  <a:srgbClr val="000000"/>
                </a:buClr>
                <a:buFont typeface="Tahoma"/>
                <a:buChar char="-"/>
              </a:pP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 </a:t>
              </a: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одышка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  <a:p>
              <a:pPr algn="just">
                <a:lnSpc>
                  <a:spcPct val="100000"/>
                </a:lnSpc>
                <a:buClr>
                  <a:srgbClr val="000000"/>
                </a:buClr>
                <a:buFont typeface="Tahoma"/>
                <a:buChar char="-"/>
              </a:pP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 </a:t>
              </a: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мышечная и головная боль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  <a:p>
              <a:pPr algn="just">
                <a:lnSpc>
                  <a:spcPct val="100000"/>
                </a:lnSpc>
              </a:pP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Заболевание может начинаться также с появления жидкого стула, тошноты</a:t>
              </a:r>
              <a:r>
                <a:rPr b="0" lang="de-DE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,</a:t>
              </a: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 рвоты, снижения аппетита.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66" name="CustomShape 21"/>
            <p:cNvSpPr/>
            <p:nvPr/>
          </p:nvSpPr>
          <p:spPr>
            <a:xfrm>
              <a:off x="1630080" y="4490640"/>
              <a:ext cx="5043960" cy="28659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>
              <a:spAutoFit/>
            </a:bodyPr>
            <a:p>
              <a:pPr algn="just">
                <a:lnSpc>
                  <a:spcPct val="100000"/>
                </a:lnSpc>
              </a:pPr>
              <a:r>
                <a:rPr b="1" lang="ru-RU" sz="12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 </a:t>
              </a:r>
              <a:r>
                <a:rPr b="1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ПРОФИЛАКТИКА заражения и распространения респираторной вирусной инфекции</a:t>
              </a: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: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  <a:p>
              <a:pPr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"/>
              </a:pP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регулярно мойте руки с мылом или обрабатывайте их антисептическим средством;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  <a:p>
              <a:pPr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"/>
              </a:pP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избегайте тесного контакта (менее 1 метра) с заболевшими людьми, у которых кашель или высокая температура тела; 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  <a:p>
              <a:pPr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"/>
              </a:pP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старайтесь не прикасаться немытыми руками к носу, рту и глазам;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  <a:p>
              <a:pPr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"/>
              </a:pP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при кашле или чихании прикрывайте нос и рот одноразовой салфеткой или согнутым локтем с последующим обязательным мытьём рук; 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  <a:p>
              <a:pPr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"/>
              </a:pP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воздержитесь от посещения мест большого скопления людей в период массовых заболеваний.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67" name="CustomShape 22"/>
            <p:cNvSpPr/>
            <p:nvPr/>
          </p:nvSpPr>
          <p:spPr>
            <a:xfrm>
              <a:off x="1677600" y="7332120"/>
              <a:ext cx="4848480" cy="211932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>
              <a:spAutoFit/>
            </a:bodyPr>
            <a:p>
              <a:pPr algn="just">
                <a:lnSpc>
                  <a:spcPct val="100000"/>
                </a:lnSpc>
              </a:pPr>
              <a:r>
                <a:rPr b="1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При появлении симптомов заболевания</a:t>
              </a: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, которые появились в течение 14 дней после возвращения из страны, где регистрируются случаи коронавирусной инфекции </a:t>
              </a:r>
              <a:r>
                <a:rPr b="0" lang="en-US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COVID-19</a:t>
              </a: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  (Китай, Республика Корея, Япония, Италия, Сингапур, Иран и др.) необходимо: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  <a:p>
              <a:pPr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"/>
              </a:pPr>
              <a:r>
                <a:rPr b="0" lang="en-US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 </a:t>
              </a: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остаться дома 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  <a:p>
              <a:pPr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"/>
              </a:pP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 </a:t>
              </a: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вызвать бригаду скорой медицинской помощи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  <a:p>
              <a:pPr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"/>
              </a:pP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 </a:t>
              </a: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при вызове </a:t>
              </a:r>
              <a:r>
                <a:rPr b="0" lang="ru-RU" sz="14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информировать медицинский персонал о странах пребывания и дате возвращения</a:t>
              </a:r>
              <a:r>
                <a:rPr b="0" lang="ru-RU" sz="1300" spc="-1" strike="noStrike">
                  <a:solidFill>
                    <a:srgbClr val="000000"/>
                  </a:solidFill>
                  <a:latin typeface="Tahoma"/>
                  <a:ea typeface="Tahoma"/>
                </a:rPr>
                <a:t>.</a:t>
              </a:r>
              <a:endParaRPr b="0" lang="en-US" sz="13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68" name="CustomShape 23"/>
            <p:cNvSpPr/>
            <p:nvPr/>
          </p:nvSpPr>
          <p:spPr>
            <a:xfrm>
              <a:off x="169920" y="8726760"/>
              <a:ext cx="184320" cy="3686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" name="CustomShape 24"/>
            <p:cNvSpPr/>
            <p:nvPr/>
          </p:nvSpPr>
          <p:spPr>
            <a:xfrm>
              <a:off x="2494800" y="9448200"/>
              <a:ext cx="3987720" cy="27648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>
              <a:spAutoFit/>
            </a:bodyPr>
            <a:p>
              <a:pPr/>
              <a:r>
                <a:rPr b="0" lang="ru-RU" sz="1200" spc="-1" strike="noStrike">
                  <a:solidFill>
                    <a:srgbClr val="000000"/>
                  </a:solidFill>
                  <a:latin typeface="Calibri"/>
                </a:rPr>
                <a:t>ГУ «Минский городской центр гигиены и эпидемиологии»</a:t>
              </a:r>
              <a:endParaRPr b="0" lang="en-US" sz="12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pic>
          <p:nvPicPr>
            <p:cNvPr id="70" name="Рисунок 62" descr=""/>
            <p:cNvPicPr/>
            <p:nvPr/>
          </p:nvPicPr>
          <p:blipFill>
            <a:blip r:embed="rId6"/>
            <a:stretch/>
          </p:blipFill>
          <p:spPr>
            <a:xfrm>
              <a:off x="225000" y="1015920"/>
              <a:ext cx="1259640" cy="119232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1" name="Picture 6" descr="https://joinfo.com/img/2019/12/glavnaya-26-758x505.jpg?x65228"/>
            <p:cNvPicPr/>
            <p:nvPr/>
          </p:nvPicPr>
          <p:blipFill>
            <a:blip r:embed="rId7"/>
            <a:stretch/>
          </p:blipFill>
          <p:spPr>
            <a:xfrm>
              <a:off x="304200" y="3078720"/>
              <a:ext cx="1369080" cy="119844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2" name="Picture 10" descr="https://athletic-store.ru/wp-content/uploads/2019/05/m5btuo35.jpg"/>
            <p:cNvPicPr/>
            <p:nvPr/>
          </p:nvPicPr>
          <p:blipFill>
            <a:blip r:embed="rId8"/>
            <a:stretch/>
          </p:blipFill>
          <p:spPr>
            <a:xfrm>
              <a:off x="285840" y="5281560"/>
              <a:ext cx="1314360" cy="116208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3" name="Picture 14" descr="https://static5.depositphotos.com/1001099/516/i/950/depositphotos_5166938-stock-photo-casual-man-in-protective-mask.jpg"/>
            <p:cNvPicPr/>
            <p:nvPr/>
          </p:nvPicPr>
          <p:blipFill>
            <a:blip r:embed="rId9"/>
            <a:stretch/>
          </p:blipFill>
          <p:spPr>
            <a:xfrm>
              <a:off x="249480" y="7746120"/>
              <a:ext cx="1222920" cy="1235160"/>
            </a:xfrm>
            <a:prstGeom prst="rect">
              <a:avLst/>
            </a:prstGeom>
            <a:ln>
              <a:noFill/>
            </a:ln>
          </p:spPr>
        </p:pic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Текст 5" descr=""/>
          <p:cNvPicPr/>
          <p:nvPr/>
        </p:nvPicPr>
        <p:blipFill>
          <a:blip r:embed="rId1"/>
          <a:stretch/>
        </p:blipFill>
        <p:spPr>
          <a:xfrm>
            <a:off x="-6480" y="-42840"/>
            <a:ext cx="6870960" cy="523800"/>
          </a:xfrm>
          <a:prstGeom prst="rect">
            <a:avLst/>
          </a:prstGeom>
          <a:ln>
            <a:noFill/>
          </a:ln>
        </p:spPr>
      </p:pic>
      <p:sp>
        <p:nvSpPr>
          <p:cNvPr id="75" name="CustomShape 1"/>
          <p:cNvSpPr/>
          <p:nvPr/>
        </p:nvSpPr>
        <p:spPr>
          <a:xfrm>
            <a:off x="52560" y="9153360"/>
            <a:ext cx="6858000" cy="536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CustomShape 2"/>
          <p:cNvSpPr/>
          <p:nvPr/>
        </p:nvSpPr>
        <p:spPr>
          <a:xfrm>
            <a:off x="2670840" y="9416880"/>
            <a:ext cx="398772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ГУ «Минский городской центр гигиены и эпидемиологии»</a:t>
            </a:r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77" name="Picture 2" descr="https://s.yimg.com/uu/api/res/1.2/yTTOe.G9VHa48vK3isUfsg--~B/aD0zOTM4O3c9NjkzNjtzbT0xO2FwcGlkPXl0YWNoeW9u/https:/media-mbst-pub-ue1.s3.amazonaws.com/creatr-images/2020-01/5c106120-3bb8-11ea-afdd-fbe168b753ab"/>
          <p:cNvPicPr/>
          <p:nvPr/>
        </p:nvPicPr>
        <p:blipFill>
          <a:blip r:embed="rId2"/>
          <a:stretch/>
        </p:blipFill>
        <p:spPr>
          <a:xfrm>
            <a:off x="231840" y="646200"/>
            <a:ext cx="1414440" cy="1298520"/>
          </a:xfrm>
          <a:prstGeom prst="rect">
            <a:avLst/>
          </a:prstGeom>
          <a:ln>
            <a:noFill/>
          </a:ln>
        </p:spPr>
      </p:pic>
      <p:pic>
        <p:nvPicPr>
          <p:cNvPr id="78" name="Picture 4" descr="https://yt3.ggpht.com/a/AGF-l79md7Pcw4uz4BVB-gRqX6XN0k8dHnfBKHUUjw=s900-c-k-c0xffffffff-no-rj-mo"/>
          <p:cNvPicPr/>
          <p:nvPr/>
        </p:nvPicPr>
        <p:blipFill>
          <a:blip r:embed="rId3"/>
          <a:stretch/>
        </p:blipFill>
        <p:spPr>
          <a:xfrm>
            <a:off x="212760" y="2335320"/>
            <a:ext cx="1622520" cy="1706400"/>
          </a:xfrm>
          <a:prstGeom prst="rect">
            <a:avLst/>
          </a:prstGeom>
          <a:ln>
            <a:noFill/>
          </a:ln>
        </p:spPr>
      </p:pic>
      <p:pic>
        <p:nvPicPr>
          <p:cNvPr id="79" name="Рисунок 95" descr=""/>
          <p:cNvPicPr/>
          <p:nvPr/>
        </p:nvPicPr>
        <p:blipFill>
          <a:blip r:embed="rId4"/>
          <a:stretch/>
        </p:blipFill>
        <p:spPr>
          <a:xfrm>
            <a:off x="208080" y="4694400"/>
            <a:ext cx="1620720" cy="1614240"/>
          </a:xfrm>
          <a:prstGeom prst="rect">
            <a:avLst/>
          </a:prstGeom>
          <a:ln>
            <a:noFill/>
          </a:ln>
        </p:spPr>
      </p:pic>
      <p:pic>
        <p:nvPicPr>
          <p:cNvPr id="80" name="Рисунок 96" descr=""/>
          <p:cNvPicPr/>
          <p:nvPr/>
        </p:nvPicPr>
        <p:blipFill>
          <a:blip r:embed="rId5"/>
          <a:stretch/>
        </p:blipFill>
        <p:spPr>
          <a:xfrm>
            <a:off x="212760" y="7711920"/>
            <a:ext cx="1585800" cy="1260720"/>
          </a:xfrm>
          <a:prstGeom prst="rect">
            <a:avLst/>
          </a:prstGeom>
          <a:ln>
            <a:noFill/>
          </a:ln>
        </p:spPr>
      </p:pic>
      <p:grpSp>
        <p:nvGrpSpPr>
          <p:cNvPr id="81" name="Group 3"/>
          <p:cNvGrpSpPr/>
          <p:nvPr/>
        </p:nvGrpSpPr>
        <p:grpSpPr>
          <a:xfrm>
            <a:off x="2484360" y="868320"/>
            <a:ext cx="3868920" cy="7108920"/>
            <a:chOff x="2484360" y="868320"/>
            <a:chExt cx="3868920" cy="7108920"/>
          </a:xfrm>
        </p:grpSpPr>
        <p:grpSp>
          <p:nvGrpSpPr>
            <p:cNvPr id="82" name="Group 4"/>
            <p:cNvGrpSpPr/>
            <p:nvPr/>
          </p:nvGrpSpPr>
          <p:grpSpPr>
            <a:xfrm>
              <a:off x="2571480" y="868320"/>
              <a:ext cx="3781800" cy="7108920"/>
              <a:chOff x="2571480" y="868320"/>
              <a:chExt cx="3781800" cy="7108920"/>
            </a:xfrm>
          </p:grpSpPr>
          <p:sp>
            <p:nvSpPr>
              <p:cNvPr id="83" name="CustomShape 5"/>
              <p:cNvSpPr/>
              <p:nvPr/>
            </p:nvSpPr>
            <p:spPr>
              <a:xfrm>
                <a:off x="2571480" y="868320"/>
                <a:ext cx="3781800" cy="32292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4" name="CustomShape 6"/>
              <p:cNvSpPr/>
              <p:nvPr/>
            </p:nvSpPr>
            <p:spPr>
              <a:xfrm>
                <a:off x="2571480" y="2762640"/>
                <a:ext cx="2800080" cy="32292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5" name="CustomShape 7"/>
              <p:cNvSpPr/>
              <p:nvPr/>
            </p:nvSpPr>
            <p:spPr>
              <a:xfrm>
                <a:off x="2654280" y="7669440"/>
                <a:ext cx="3625200" cy="30780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sp>
          <p:nvSpPr>
            <p:cNvPr id="86" name="CustomShape 8"/>
            <p:cNvSpPr/>
            <p:nvPr/>
          </p:nvSpPr>
          <p:spPr>
            <a:xfrm>
              <a:off x="2484360" y="4800600"/>
              <a:ext cx="3705840" cy="4899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>
              <a:spAutoFit/>
            </a:bodyPr>
            <a:p>
              <a:pPr/>
              <a:endParaRPr b="0" lang="en-US" sz="1800" spc="-1" strike="noStrike">
                <a:solidFill>
                  <a:srgbClr val="000000"/>
                </a:solidFill>
                <a:latin typeface="Calibri"/>
              </a:endParaRPr>
            </a:p>
            <a:p>
              <a:pPr>
                <a:buClr>
                  <a:srgbClr val="000000"/>
                </a:buClr>
                <a:buFont typeface="Calibri"/>
                <a:buChar char="•"/>
              </a:pPr>
              <a:endParaRPr b="0" lang="en-US" sz="1800" spc="-1" strike="noStrike">
                <a:solidFill>
                  <a:srgbClr val="000000"/>
                </a:solidFill>
                <a:latin typeface="Calibri"/>
              </a:endParaRPr>
            </a:p>
          </p:txBody>
        </p:sp>
      </p:grpSp>
      <p:sp>
        <p:nvSpPr>
          <p:cNvPr id="87" name="CustomShape 9"/>
          <p:cNvSpPr/>
          <p:nvPr/>
        </p:nvSpPr>
        <p:spPr>
          <a:xfrm>
            <a:off x="1722600" y="450720"/>
            <a:ext cx="4964040" cy="191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just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КОРОНАВИРУСНАЯ ИНФЕКЦИЯ </a:t>
            </a:r>
            <a:r>
              <a:rPr b="1" lang="en-US" sz="1200" spc="-1" strike="noStrike">
                <a:solidFill>
                  <a:srgbClr val="000000"/>
                </a:solidFill>
                <a:latin typeface="Tahoma"/>
                <a:ea typeface="Tahoma"/>
              </a:rPr>
              <a:t>COVID-19 </a:t>
            </a:r>
            <a:r>
              <a:rPr b="1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 –  </a:t>
            </a:r>
            <a:r>
              <a:rPr b="0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это острая респираторная вирусная инфекция, осложнения которой могут включать вирусную пневмонию, </a:t>
            </a:r>
            <a:r>
              <a:rPr b="0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влекущую за собой жизнеугрожающее воспалительное поражение легких или дыхательную недостаточность, </a:t>
            </a:r>
            <a:r>
              <a:rPr b="0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с риском смертельного исхода заболевания.</a:t>
            </a:r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Передача инфекции происходит </a:t>
            </a:r>
            <a:r>
              <a:rPr b="0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воздушно-капельным путём при чихании или кашле от одного человека к другому.</a:t>
            </a:r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Возможен контактно-бытовой путь передачи.</a:t>
            </a:r>
            <a:r>
              <a:rPr b="0" lang="en-US" sz="1200" spc="-1" strike="noStrike">
                <a:solidFill>
                  <a:srgbClr val="000000"/>
                </a:solidFill>
                <a:latin typeface="Tahoma"/>
                <a:ea typeface="Tahoma"/>
              </a:rPr>
              <a:t> </a:t>
            </a:r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CustomShape 10"/>
          <p:cNvSpPr/>
          <p:nvPr/>
        </p:nvSpPr>
        <p:spPr>
          <a:xfrm>
            <a:off x="1905120" y="2306520"/>
            <a:ext cx="4601880" cy="207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just">
              <a:lnSpc>
                <a:spcPct val="100000"/>
              </a:lnSpc>
            </a:pPr>
            <a:r>
              <a:rPr b="1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ОСНОВНЫЕ СИМПТОМЫ:</a:t>
            </a:r>
            <a:endParaRPr b="0" lang="en-US" sz="13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Tahoma"/>
              <a:buChar char="-"/>
            </a:pP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 </a:t>
            </a: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повышение температуры тела  (чаще </a:t>
            </a:r>
            <a:r>
              <a:rPr b="0" lang="de-DE" sz="1300" spc="-1" strike="noStrike">
                <a:solidFill>
                  <a:srgbClr val="000000"/>
                </a:solidFill>
                <a:latin typeface="Tahoma"/>
                <a:ea typeface="Tahoma"/>
              </a:rPr>
              <a:t>38-39° С</a:t>
            </a: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)</a:t>
            </a:r>
            <a:endParaRPr b="0" lang="en-US" sz="13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Tahoma"/>
              <a:buChar char="-"/>
            </a:pP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 </a:t>
            </a: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кашель (сухой или с небольшим количеством мокроты)</a:t>
            </a:r>
            <a:r>
              <a:rPr b="0" lang="de-DE" sz="1300" spc="-1" strike="noStrike">
                <a:solidFill>
                  <a:srgbClr val="000000"/>
                </a:solidFill>
                <a:latin typeface="Tahoma"/>
                <a:ea typeface="Tahoma"/>
              </a:rPr>
              <a:t> </a:t>
            </a:r>
            <a:endParaRPr b="0" lang="en-US" sz="13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Tahoma"/>
              <a:buChar char="-"/>
            </a:pP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 </a:t>
            </a: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ощущение сдавленности в грудной клетке</a:t>
            </a:r>
            <a:endParaRPr b="0" lang="en-US" sz="13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Tahoma"/>
              <a:buChar char="-"/>
            </a:pP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 </a:t>
            </a: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одышка</a:t>
            </a:r>
            <a:endParaRPr b="0" lang="en-US" sz="13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Tahoma"/>
              <a:buChar char="-"/>
            </a:pP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 </a:t>
            </a: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мышечная и головная боль</a:t>
            </a:r>
            <a:endParaRPr b="0" lang="en-US" sz="13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</a:pP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Заболевание может начинаться также с появления жидкого стула, тошноты</a:t>
            </a:r>
            <a:r>
              <a:rPr b="0" lang="de-DE" sz="1300" spc="-1" strike="noStrike">
                <a:solidFill>
                  <a:srgbClr val="000000"/>
                </a:solidFill>
                <a:latin typeface="Tahoma"/>
                <a:ea typeface="Tahoma"/>
              </a:rPr>
              <a:t>,</a:t>
            </a: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 рвоты, снижения аппетита.</a:t>
            </a:r>
            <a:endParaRPr b="0" lang="en-US" sz="13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CustomShape 11"/>
          <p:cNvSpPr/>
          <p:nvPr/>
        </p:nvSpPr>
        <p:spPr>
          <a:xfrm>
            <a:off x="1868400" y="4179960"/>
            <a:ext cx="4746600" cy="30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just">
              <a:lnSpc>
                <a:spcPct val="100000"/>
              </a:lnSpc>
            </a:pPr>
            <a:r>
              <a:rPr b="1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ПРОФИЛАКТИКА заражения и распространения респираторной вирусной инфекции</a:t>
            </a: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:</a:t>
            </a:r>
            <a:endParaRPr b="0" lang="en-US" sz="13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регулярно мойте руки с мылом или обрабатывайте их антисептическим средством;</a:t>
            </a:r>
            <a:endParaRPr b="0" lang="en-US" sz="13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избегайте тесного контакта (менее 1 метра) с заболевшими людьми, у которых кашель или высокая температура тела; </a:t>
            </a:r>
            <a:endParaRPr b="0" lang="en-US" sz="13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старайтесь не прикасаться немытыми руками к носу, рту и глазам</a:t>
            </a: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;</a:t>
            </a:r>
            <a:endParaRPr b="0" lang="en-US" sz="13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при кашле или чихании прикрывайте нос и рот одноразовой салфеткой или согнутым локтем с последующим обязательным мытьём рук; </a:t>
            </a:r>
            <a:endParaRPr b="0" lang="en-US" sz="13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воздержитесь от посещения мест большого скопления людей в период массовых заболеваний.</a:t>
            </a:r>
            <a:endParaRPr b="0" lang="en-US" sz="13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CustomShape 12"/>
          <p:cNvSpPr/>
          <p:nvPr/>
        </p:nvSpPr>
        <p:spPr>
          <a:xfrm>
            <a:off x="1952640" y="7270920"/>
            <a:ext cx="4662360" cy="231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just">
              <a:lnSpc>
                <a:spcPct val="100000"/>
              </a:lnSpc>
            </a:pPr>
            <a:r>
              <a:rPr b="1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При появлении симптомов заболевания</a:t>
            </a: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, которые появились в течение 14 дней после возвращения из страны, где регистрируются случаи коронавирусной инфекции </a:t>
            </a:r>
            <a:r>
              <a:rPr b="0" lang="en-US" sz="1300" spc="-1" strike="noStrike">
                <a:solidFill>
                  <a:srgbClr val="000000"/>
                </a:solidFill>
                <a:latin typeface="Tahoma"/>
                <a:ea typeface="Tahoma"/>
              </a:rPr>
              <a:t>COVID-19</a:t>
            </a: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  (Китай, Республика Корея, Япония, Италия, Сингапур, Иран и др.) необходимо:</a:t>
            </a:r>
            <a:endParaRPr b="0" lang="en-US" sz="13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en-US" sz="1300" spc="-1" strike="noStrike">
                <a:solidFill>
                  <a:srgbClr val="000000"/>
                </a:solidFill>
                <a:latin typeface="Tahoma"/>
                <a:ea typeface="Tahoma"/>
              </a:rPr>
              <a:t> </a:t>
            </a: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остаться дома </a:t>
            </a:r>
            <a:endParaRPr b="0" lang="en-US" sz="13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  </a:t>
            </a: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вызвать бригаду скорой медицинской помощи</a:t>
            </a:r>
            <a:endParaRPr b="0" lang="en-US" sz="13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 </a:t>
            </a: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при вызове </a:t>
            </a:r>
            <a:r>
              <a:rPr b="0" lang="ru-RU" sz="1400" spc="-1" strike="noStrike">
                <a:solidFill>
                  <a:srgbClr val="000000"/>
                </a:solidFill>
                <a:latin typeface="Tahoma"/>
                <a:ea typeface="Tahoma"/>
              </a:rPr>
              <a:t>информировать медицинский персонал о странах пребывания и дате возвращения</a:t>
            </a:r>
            <a:r>
              <a:rPr b="0" lang="ru-RU" sz="1300" spc="-1" strike="noStrike">
                <a:solidFill>
                  <a:srgbClr val="000000"/>
                </a:solidFill>
                <a:latin typeface="Tahoma"/>
                <a:ea typeface="Tahoma"/>
              </a:rPr>
              <a:t>.</a:t>
            </a:r>
            <a:endParaRPr b="0" lang="en-US" sz="13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</TotalTime>
  <Application>LibreOffice/6.1.5.2$Linux_X86_64 LibreOffice_project/10$Build-2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2020-01-30T20:02:54Z</dcterms:created>
  <dc:creator>Пользователь Windows</dc:creator>
  <dc:description/>
  <dc:language>en-US</dc:language>
  <cp:lastModifiedBy>A-ORG-309-01</cp:lastModifiedBy>
  <cp:lastPrinted>2020-01-31T15:12:51Z</cp:lastPrinted>
  <dcterms:modified xsi:type="dcterms:W3CDTF">2020-02-28T09:29:36Z</dcterms:modified>
  <cp:revision>86</cp:revision>
  <dc:subject/>
  <dc:title>Презентация PowerPoint</dc:title>
</cp:coreProperties>
</file>